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7086600" cy="102108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5F88F-2DDA-4DE8-9E11-AC12C00104D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59134-E803-42E3-84CC-F2584C5E2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21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Resim eklemek için simgeyi tıklatın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8FDED3B-4921-41EE-A190-BA2AACC2A938}" type="datetimeFigureOut">
              <a:rPr lang="tr-TR" smtClean="0"/>
              <a:t>27.02.2013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B6E007A-56D4-4DFE-8618-A371B0FDE07C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Projenin </a:t>
            </a:r>
            <a:r>
              <a:rPr lang="tr-TR" smtClean="0"/>
              <a:t>Yürütülmesi ve KAPANIŞ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Şirin Karadeniz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22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Projenin </a:t>
            </a:r>
            <a:r>
              <a:rPr lang="tr-TR" dirty="0" err="1" smtClean="0"/>
              <a:t>kapatIlmasI</a:t>
            </a:r>
            <a:r>
              <a:rPr lang="tr-TR" dirty="0" smtClean="0"/>
              <a:t> ve </a:t>
            </a:r>
            <a:r>
              <a:rPr lang="tr-TR" dirty="0"/>
              <a:t>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3733800"/>
          </a:xfrm>
        </p:spPr>
        <p:txBody>
          <a:bodyPr>
            <a:normAutofit lnSpcReduction="10000"/>
          </a:bodyPr>
          <a:lstStyle/>
          <a:p>
            <a:r>
              <a:rPr lang="tr-TR" sz="2800" dirty="0"/>
              <a:t>Proje çıktılarının teslimi</a:t>
            </a:r>
          </a:p>
          <a:p>
            <a:pPr lvl="1"/>
            <a:r>
              <a:rPr lang="tr-TR" sz="2000" dirty="0"/>
              <a:t>Proje kapanış belgesi</a:t>
            </a:r>
          </a:p>
          <a:p>
            <a:pPr lvl="1"/>
            <a:endParaRPr lang="tr-TR" sz="2000" dirty="0"/>
          </a:p>
          <a:p>
            <a:r>
              <a:rPr lang="tr-TR" sz="2800" dirty="0"/>
              <a:t>Proje sonu değerlendirme</a:t>
            </a:r>
          </a:p>
          <a:p>
            <a:pPr lvl="1"/>
            <a:r>
              <a:rPr lang="tr-TR" sz="2000" dirty="0"/>
              <a:t>Proje raporu</a:t>
            </a:r>
          </a:p>
          <a:p>
            <a:pPr lvl="1"/>
            <a:r>
              <a:rPr lang="tr-TR" sz="2000" dirty="0"/>
              <a:t>Öğrenilenler raporu</a:t>
            </a:r>
          </a:p>
          <a:p>
            <a:pPr lvl="1"/>
            <a:r>
              <a:rPr lang="tr-TR" sz="2000" dirty="0"/>
              <a:t>Paydaş </a:t>
            </a:r>
            <a:r>
              <a:rPr lang="tr-TR" sz="2000" dirty="0" smtClean="0"/>
              <a:t>değerlendirmeleri</a:t>
            </a:r>
          </a:p>
          <a:p>
            <a:pPr marL="468630" lvl="1" indent="0">
              <a:buNone/>
            </a:pPr>
            <a:endParaRPr lang="tr-TR" sz="2000" dirty="0"/>
          </a:p>
          <a:p>
            <a:r>
              <a:rPr lang="tr-TR" sz="2800" dirty="0"/>
              <a:t>Takdir ve ödüllendirme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0854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Projenin yürütülmesi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3657600" cy="4125056"/>
          </a:xfrm>
        </p:spPr>
        <p:txBody>
          <a:bodyPr>
            <a:noAutofit/>
          </a:bodyPr>
          <a:lstStyle/>
          <a:p>
            <a:r>
              <a:rPr lang="tr-TR" sz="2400" dirty="0" smtClean="0"/>
              <a:t>Entegrasyon yönetimi</a:t>
            </a:r>
          </a:p>
          <a:p>
            <a:pPr lvl="1"/>
            <a:r>
              <a:rPr lang="tr-TR" sz="1800" dirty="0" smtClean="0"/>
              <a:t>Değişim yönetimi</a:t>
            </a:r>
          </a:p>
          <a:p>
            <a:pPr lvl="1"/>
            <a:r>
              <a:rPr lang="tr-TR" sz="1800" dirty="0" smtClean="0"/>
              <a:t>Çıkarılan dersler dokümanı</a:t>
            </a:r>
          </a:p>
          <a:p>
            <a:r>
              <a:rPr lang="tr-TR" sz="2400" dirty="0" smtClean="0"/>
              <a:t>Kapsam yönetimi</a:t>
            </a:r>
          </a:p>
          <a:p>
            <a:pPr lvl="1"/>
            <a:r>
              <a:rPr lang="tr-TR" sz="1800" dirty="0" smtClean="0"/>
              <a:t>Kapsam doğrulama</a:t>
            </a:r>
          </a:p>
          <a:p>
            <a:pPr lvl="1"/>
            <a:r>
              <a:rPr lang="tr-TR" sz="1800" dirty="0" smtClean="0"/>
              <a:t>Kapsamda değişiklik</a:t>
            </a:r>
          </a:p>
          <a:p>
            <a:r>
              <a:rPr lang="tr-TR" sz="2400" dirty="0" smtClean="0"/>
              <a:t>Zaman yönetimi</a:t>
            </a:r>
          </a:p>
          <a:p>
            <a:pPr lvl="1"/>
            <a:r>
              <a:rPr lang="tr-TR" sz="1800" dirty="0" smtClean="0"/>
              <a:t>Fazla mesai</a:t>
            </a:r>
          </a:p>
          <a:p>
            <a:pPr lvl="1"/>
            <a:r>
              <a:rPr lang="tr-TR" sz="1800" dirty="0" smtClean="0"/>
              <a:t>Kaynak yükleme (kritik aktivitelere)</a:t>
            </a:r>
          </a:p>
          <a:p>
            <a:pPr lvl="1"/>
            <a:r>
              <a:rPr lang="tr-TR" sz="1800" dirty="0" smtClean="0"/>
              <a:t>Paralel çalışma</a:t>
            </a:r>
            <a:endParaRPr lang="tr-TR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4641274" y="1481857"/>
            <a:ext cx="3963174" cy="3446676"/>
            <a:chOff x="1826884" y="1916832"/>
            <a:chExt cx="5812588" cy="344667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838872" y="1916832"/>
              <a:ext cx="3505200" cy="2895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b="1" dirty="0" smtClean="0">
                  <a:latin typeface="Arial" charset="0"/>
                </a:rPr>
                <a:t>Kapsam</a:t>
              </a:r>
            </a:p>
            <a:p>
              <a:pPr algn="ctr"/>
              <a:endParaRPr lang="tr-TR" b="1" dirty="0">
                <a:latin typeface="Arial" charset="0"/>
              </a:endParaRPr>
            </a:p>
            <a:p>
              <a:pPr algn="ctr"/>
              <a:r>
                <a:rPr lang="tr-TR" sz="1400" b="1" dirty="0">
                  <a:latin typeface="Arial" charset="0"/>
                </a:rPr>
                <a:t>Hedeflenen </a:t>
              </a:r>
              <a:r>
                <a:rPr lang="tr-TR" sz="1400" b="1" dirty="0" smtClean="0">
                  <a:latin typeface="Arial" charset="0"/>
                </a:rPr>
                <a:t/>
              </a:r>
              <a:br>
                <a:rPr lang="tr-TR" sz="1400" b="1" dirty="0" smtClean="0">
                  <a:latin typeface="Arial" charset="0"/>
                </a:rPr>
              </a:br>
              <a:r>
                <a:rPr lang="tr-TR" sz="1400" b="1" dirty="0" smtClean="0">
                  <a:latin typeface="Arial" charset="0"/>
                </a:rPr>
                <a:t>sonuçlar</a:t>
              </a:r>
            </a:p>
            <a:p>
              <a:pPr algn="ctr"/>
              <a:endParaRPr lang="tr-TR" sz="1400" b="1" dirty="0">
                <a:latin typeface="Arial" charset="0"/>
              </a:endParaRPr>
            </a:p>
            <a:p>
              <a:pPr algn="ctr"/>
              <a:endParaRPr lang="tr-TR" sz="1400" b="1" dirty="0">
                <a:latin typeface="Arial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826884" y="2708176"/>
              <a:ext cx="1904999" cy="692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b="1" dirty="0">
                  <a:latin typeface="Arial" charset="0"/>
                </a:rPr>
                <a:t>Zaman</a:t>
              </a:r>
              <a:r>
                <a:rPr lang="tr-TR" sz="1400" b="1" dirty="0">
                  <a:latin typeface="Arial" charset="0"/>
                </a:rPr>
                <a:t> </a:t>
              </a:r>
            </a:p>
            <a:p>
              <a:pPr>
                <a:spcBef>
                  <a:spcPct val="50000"/>
                </a:spcBef>
              </a:pPr>
              <a:r>
                <a:rPr lang="tr-TR" sz="1400" b="1" dirty="0">
                  <a:latin typeface="Arial" charset="0"/>
                </a:rPr>
                <a:t>takvim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658271" y="2631976"/>
              <a:ext cx="1981201" cy="692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b="1">
                  <a:latin typeface="Arial" charset="0"/>
                </a:rPr>
                <a:t>Maliyet </a:t>
              </a:r>
            </a:p>
            <a:p>
              <a:pPr>
                <a:spcBef>
                  <a:spcPct val="50000"/>
                </a:spcBef>
              </a:pPr>
              <a:r>
                <a:rPr lang="tr-TR" sz="1400" b="1">
                  <a:latin typeface="Arial" charset="0"/>
                </a:rPr>
                <a:t>kaynaklar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076872" y="4994176"/>
              <a:ext cx="54102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400" b="1" dirty="0">
                  <a:latin typeface="Arial" charset="0"/>
                </a:rPr>
                <a:t>	</a:t>
              </a:r>
              <a:r>
                <a:rPr lang="tr-TR" sz="1400" b="1" dirty="0" smtClean="0">
                  <a:latin typeface="Arial" charset="0"/>
                </a:rPr>
                <a:t>      </a:t>
              </a:r>
              <a:r>
                <a:rPr lang="tr-TR" b="1" dirty="0" smtClean="0">
                  <a:latin typeface="Arial" charset="0"/>
                </a:rPr>
                <a:t>Kalite</a:t>
              </a:r>
              <a:endParaRPr lang="tr-TR" b="1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65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>
            <a:noAutofit/>
          </a:bodyPr>
          <a:lstStyle/>
          <a:p>
            <a:r>
              <a:rPr lang="tr-TR" sz="2800" dirty="0"/>
              <a:t>Maliyet </a:t>
            </a:r>
            <a:r>
              <a:rPr lang="tr-TR" sz="2800" dirty="0" smtClean="0"/>
              <a:t>yönetimi: Kazanılmış </a:t>
            </a:r>
            <a:r>
              <a:rPr lang="tr-TR" sz="2800" dirty="0"/>
              <a:t>değer analizi (</a:t>
            </a:r>
            <a:r>
              <a:rPr lang="tr-TR" sz="2800" dirty="0" err="1"/>
              <a:t>Earned</a:t>
            </a:r>
            <a:r>
              <a:rPr lang="tr-TR" sz="2800" dirty="0"/>
              <a:t> Value </a:t>
            </a:r>
            <a:r>
              <a:rPr lang="tr-TR" sz="2800" dirty="0" err="1"/>
              <a:t>analysis</a:t>
            </a:r>
            <a:r>
              <a:rPr lang="tr-TR" sz="2800" dirty="0"/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48672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80728"/>
            <a:ext cx="52673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1196752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Gerçekleşen ve planlanan arasındaki fark</a:t>
            </a:r>
          </a:p>
          <a:p>
            <a:pPr lvl="1"/>
            <a:r>
              <a:rPr lang="tr-TR" dirty="0" smtClean="0"/>
              <a:t>İnsan kaynağı</a:t>
            </a:r>
          </a:p>
          <a:p>
            <a:pPr lvl="1"/>
            <a:r>
              <a:rPr lang="tr-TR" dirty="0" smtClean="0"/>
              <a:t>Ekipman</a:t>
            </a:r>
          </a:p>
          <a:p>
            <a:pPr lvl="1"/>
            <a:r>
              <a:rPr lang="tr-TR" dirty="0" smtClean="0"/>
              <a:t>Harcama bütçesi</a:t>
            </a:r>
          </a:p>
        </p:txBody>
      </p:sp>
    </p:spTree>
    <p:extLst>
      <p:ext uri="{BB962C8B-B14F-4D97-AF65-F5344CB8AC3E}">
        <p14:creationId xmlns:p14="http://schemas.microsoft.com/office/powerpoint/2010/main" val="15381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Kazanılmış değer analizi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663501"/>
              </p:ext>
            </p:extLst>
          </p:nvPr>
        </p:nvGraphicFramePr>
        <p:xfrm>
          <a:off x="323528" y="1268760"/>
          <a:ext cx="8534400" cy="444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573"/>
                <a:gridCol w="3455827"/>
              </a:tblGrid>
              <a:tr h="44421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Formüller</a:t>
                      </a:r>
                      <a:endParaRPr lang="en-GB" sz="1800" dirty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Projenin altıncı ayı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Planlanan değer (PV)</a:t>
                      </a:r>
                      <a:endParaRPr lang="en-GB" sz="1800" dirty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10.000 TL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Gerçekleşen</a:t>
                      </a:r>
                      <a:r>
                        <a:rPr lang="tr-TR" sz="1800" baseline="0" dirty="0" smtClean="0"/>
                        <a:t> maliyet (AC)</a:t>
                      </a:r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15.000 TL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Performans oranı </a:t>
                      </a:r>
                      <a:r>
                        <a:rPr lang="tr-TR" sz="1800" baseline="0" dirty="0" smtClean="0"/>
                        <a:t>(RP)</a:t>
                      </a:r>
                      <a:endParaRPr lang="en-GB" sz="1800" dirty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%75 (0.75)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Kazanılmış değer (EV</a:t>
                      </a:r>
                      <a:r>
                        <a:rPr lang="tr-TR" sz="1800" baseline="0" dirty="0" smtClean="0"/>
                        <a:t> = PV * RP )</a:t>
                      </a:r>
                      <a:endParaRPr lang="en-GB" sz="1800" dirty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10.000 * 0.75 = 7500 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Maliyet sapması </a:t>
                      </a:r>
                      <a:r>
                        <a:rPr lang="tr-TR" sz="1800" baseline="0" dirty="0" smtClean="0"/>
                        <a:t>(CV = EV – AC)</a:t>
                      </a:r>
                      <a:endParaRPr lang="en-GB" sz="1800" dirty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7500-15.000 = -7500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İş programındaki (zamanda) sapma </a:t>
                      </a:r>
                      <a:r>
                        <a:rPr lang="tr-TR" sz="1800" baseline="0" dirty="0" smtClean="0"/>
                        <a:t>(SV = EV – PV)</a:t>
                      </a:r>
                      <a:endParaRPr lang="en-GB" sz="1800" dirty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7500-10.000 = -2500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Maliyet performans indeksi (CPI = EV / AC)</a:t>
                      </a:r>
                      <a:endParaRPr lang="en-GB" sz="1800" dirty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7500 / 15.000 =</a:t>
                      </a:r>
                      <a:r>
                        <a:rPr lang="tr-TR" sz="1800" baseline="0" dirty="0" smtClean="0"/>
                        <a:t> 0.50 (%50)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İş programı performans indeksi (SPI = EV / PV)</a:t>
                      </a:r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7500 / 10.000 = 0.75 (%75)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Projenin</a:t>
                      </a:r>
                      <a:r>
                        <a:rPr lang="tr-TR" sz="1800" baseline="0" dirty="0" smtClean="0"/>
                        <a:t> bitişindeki tahmini maliyet (</a:t>
                      </a:r>
                      <a:r>
                        <a:rPr lang="tr-TR" sz="1800" dirty="0" smtClean="0"/>
                        <a:t>EAC = BAC /CPI)</a:t>
                      </a:r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100.000/0.5 = 200.000 TL</a:t>
                      </a:r>
                      <a:endParaRPr lang="en-GB" sz="1800" dirty="0"/>
                    </a:p>
                  </a:txBody>
                  <a:tcPr marL="96162" marR="961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7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Kazanılmış değer analizi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957920"/>
              </p:ext>
            </p:extLst>
          </p:nvPr>
        </p:nvGraphicFramePr>
        <p:xfrm>
          <a:off x="323528" y="1268760"/>
          <a:ext cx="8534400" cy="4284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726088"/>
              </a:tblGrid>
              <a:tr h="44421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Formüller</a:t>
                      </a:r>
                      <a:endParaRPr lang="en-GB" sz="1800" dirty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Değerlendirme</a:t>
                      </a: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İş programı performans indeksi (SPI = EV / PV)</a:t>
                      </a:r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tr-TR" sz="1800" dirty="0" smtClean="0"/>
                        <a:t>&gt; 1 </a:t>
                      </a:r>
                      <a:r>
                        <a:rPr lang="tr-TR" sz="1800" dirty="0" smtClean="0">
                          <a:sym typeface="Wingdings" pitchFamily="2" charset="2"/>
                        </a:rPr>
                        <a:t> planlanandan daha çok iş bitirilmiştir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tr-TR" sz="1800" dirty="0" smtClean="0">
                          <a:sym typeface="Wingdings" pitchFamily="2" charset="2"/>
                        </a:rPr>
                        <a:t>= 1  planlandığı kadar iş yapılmıştır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tr-TR" sz="1800" dirty="0" smtClean="0">
                          <a:sym typeface="Wingdings" pitchFamily="2" charset="2"/>
                        </a:rPr>
                        <a:t>&lt; 1  planlanan işlerin</a:t>
                      </a:r>
                      <a:r>
                        <a:rPr lang="tr-TR" sz="1800" baseline="0" dirty="0" smtClean="0">
                          <a:sym typeface="Wingdings" pitchFamily="2" charset="2"/>
                        </a:rPr>
                        <a:t> hepsi henüz bitirilmemiştir.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Maliyet performans indeksi (CPI = EV / AC)</a:t>
                      </a:r>
                      <a:endParaRPr lang="en-GB" sz="1800" dirty="0" smtClean="0"/>
                    </a:p>
                    <a:p>
                      <a:endParaRPr lang="tr-TR" sz="1800" baseline="0" dirty="0" smtClean="0"/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tr-TR" sz="1800" dirty="0" smtClean="0"/>
                        <a:t>&gt; 1 </a:t>
                      </a:r>
                      <a:r>
                        <a:rPr lang="tr-TR" sz="1800" dirty="0" smtClean="0">
                          <a:sym typeface="Wingdings" pitchFamily="2" charset="2"/>
                        </a:rPr>
                        <a:t> işler planlanandan</a:t>
                      </a:r>
                      <a:r>
                        <a:rPr lang="tr-TR" sz="1800" baseline="0" dirty="0" smtClean="0">
                          <a:sym typeface="Wingdings" pitchFamily="2" charset="2"/>
                        </a:rPr>
                        <a:t> daha az maliyet ile yapılmıştır.</a:t>
                      </a:r>
                      <a:endParaRPr lang="tr-TR" sz="1800" dirty="0" smtClean="0">
                        <a:sym typeface="Wingdings" pitchFamily="2" charset="2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tr-TR" sz="1800" dirty="0" smtClean="0">
                          <a:sym typeface="Wingdings" pitchFamily="2" charset="2"/>
                        </a:rPr>
                        <a:t>= 1  giderler bütçe ile uyumludur.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tr-TR" sz="1800" dirty="0" smtClean="0">
                          <a:sym typeface="Wingdings" pitchFamily="2" charset="2"/>
                        </a:rPr>
                        <a:t>&lt; 1  planlanandan daha çok harcama yapılmıştır. Ek bütçeye ihtiyaç olabilir.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n-GB" sz="1800" dirty="0"/>
                    </a:p>
                  </a:txBody>
                  <a:tcPr marL="96162" marR="96162"/>
                </a:tc>
              </a:tr>
              <a:tr h="44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Projenin</a:t>
                      </a:r>
                      <a:r>
                        <a:rPr lang="tr-TR" sz="1800" baseline="0" dirty="0" smtClean="0"/>
                        <a:t> bitişindeki tahmini maliyet (</a:t>
                      </a:r>
                      <a:r>
                        <a:rPr lang="tr-TR" sz="1800" dirty="0" smtClean="0"/>
                        <a:t>EAC = BAC /CPI)</a:t>
                      </a:r>
                    </a:p>
                  </a:txBody>
                  <a:tcPr marL="96162" marR="96162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Maliyet performansı aynı şekilde devam ederse projenin olası tamamlama anındaki maliyeti, planlanandan</a:t>
                      </a:r>
                      <a:r>
                        <a:rPr lang="tr-TR" sz="1800" baseline="0" dirty="0" smtClean="0"/>
                        <a:t> ne kadar fazla ise o derecede problem vardır.</a:t>
                      </a:r>
                      <a:r>
                        <a:rPr lang="tr-TR" sz="1800" dirty="0" smtClean="0"/>
                        <a:t> </a:t>
                      </a:r>
                    </a:p>
                    <a:p>
                      <a:endParaRPr lang="en-GB" sz="1800" dirty="0"/>
                    </a:p>
                  </a:txBody>
                  <a:tcPr marL="96162" marR="961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4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Projenin yürütülmesi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1144176"/>
            <a:ext cx="3657600" cy="466108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İnsan Kaynakları Yönetimi</a:t>
            </a:r>
          </a:p>
          <a:p>
            <a:pPr lvl="1"/>
            <a:r>
              <a:rPr lang="tr-TR" sz="1800" dirty="0" smtClean="0"/>
              <a:t>Ekip</a:t>
            </a:r>
          </a:p>
          <a:p>
            <a:pPr lvl="2"/>
            <a:r>
              <a:rPr lang="tr-TR" sz="1600" dirty="0" smtClean="0"/>
              <a:t>Oluşturma</a:t>
            </a:r>
          </a:p>
          <a:p>
            <a:pPr lvl="2"/>
            <a:r>
              <a:rPr lang="tr-TR" sz="1600" dirty="0" smtClean="0"/>
              <a:t>Yetki ve sorumluluklar-İş tanımları</a:t>
            </a:r>
          </a:p>
          <a:p>
            <a:pPr lvl="3"/>
            <a:r>
              <a:rPr lang="tr-TR" sz="1600" dirty="0" smtClean="0"/>
              <a:t>Eğitim ihtiyaçları</a:t>
            </a:r>
          </a:p>
          <a:p>
            <a:pPr lvl="2"/>
            <a:r>
              <a:rPr lang="tr-TR" sz="1600" dirty="0" smtClean="0"/>
              <a:t>Ekip olma evreleri</a:t>
            </a:r>
          </a:p>
          <a:p>
            <a:pPr lvl="3"/>
            <a:r>
              <a:rPr lang="tr-TR" sz="1600" dirty="0" smtClean="0"/>
              <a:t>Tanışma-Tartışma-Toparlanma-Tutunma</a:t>
            </a:r>
          </a:p>
          <a:p>
            <a:pPr lvl="1"/>
            <a:r>
              <a:rPr lang="tr-TR" sz="1800" dirty="0" smtClean="0"/>
              <a:t>Proje lideri</a:t>
            </a:r>
          </a:p>
          <a:p>
            <a:pPr lvl="1"/>
            <a:r>
              <a:rPr lang="tr-TR" sz="1800" dirty="0" smtClean="0"/>
              <a:t>İzleme</a:t>
            </a:r>
          </a:p>
          <a:p>
            <a:pPr lvl="2"/>
            <a:r>
              <a:rPr lang="tr-TR" sz="1600" dirty="0" smtClean="0"/>
              <a:t>İş-zaman çizelgeleri</a:t>
            </a:r>
          </a:p>
          <a:p>
            <a:pPr lvl="1"/>
            <a:r>
              <a:rPr lang="tr-TR" sz="1800" dirty="0" smtClean="0"/>
              <a:t>İş yükünün dengeli dağılımı</a:t>
            </a:r>
            <a:endParaRPr lang="tr-TR" sz="18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>
          <a:xfrm>
            <a:off x="4582344" y="1089977"/>
            <a:ext cx="3657600" cy="4931311"/>
          </a:xfrm>
        </p:spPr>
        <p:txBody>
          <a:bodyPr>
            <a:noAutofit/>
          </a:bodyPr>
          <a:lstStyle/>
          <a:p>
            <a:r>
              <a:rPr lang="tr-TR" sz="2400" dirty="0" smtClean="0"/>
              <a:t>İletişim Yönetimi</a:t>
            </a:r>
          </a:p>
          <a:p>
            <a:pPr lvl="1"/>
            <a:r>
              <a:rPr lang="tr-TR" sz="1800" dirty="0" smtClean="0"/>
              <a:t>İletişim planı</a:t>
            </a:r>
          </a:p>
          <a:p>
            <a:pPr lvl="1"/>
            <a:r>
              <a:rPr lang="tr-TR" sz="1800" dirty="0" smtClean="0"/>
              <a:t>Paydaşlar</a:t>
            </a:r>
          </a:p>
          <a:p>
            <a:pPr lvl="2"/>
            <a:r>
              <a:rPr lang="tr-TR" sz="1600" dirty="0" smtClean="0"/>
              <a:t>Müşteri, Sponsor</a:t>
            </a:r>
          </a:p>
          <a:p>
            <a:pPr lvl="3"/>
            <a:r>
              <a:rPr lang="tr-TR" sz="1600" dirty="0" smtClean="0"/>
              <a:t>Proje gelişim raporu</a:t>
            </a:r>
          </a:p>
          <a:p>
            <a:pPr lvl="4"/>
            <a:r>
              <a:rPr lang="tr-TR" sz="1600" dirty="0" smtClean="0"/>
              <a:t>Yazılı ve sözlü</a:t>
            </a:r>
          </a:p>
          <a:p>
            <a:pPr lvl="3"/>
            <a:r>
              <a:rPr lang="tr-TR" sz="1600" dirty="0" smtClean="0"/>
              <a:t>Kilometre taşına ulaşma ve bilgilendirme</a:t>
            </a:r>
          </a:p>
          <a:p>
            <a:pPr lvl="2"/>
            <a:r>
              <a:rPr lang="tr-TR" sz="1600" dirty="0" smtClean="0"/>
              <a:t>Proje ekibi</a:t>
            </a:r>
          </a:p>
          <a:p>
            <a:pPr lvl="3"/>
            <a:r>
              <a:rPr lang="tr-TR" sz="1600" dirty="0" smtClean="0"/>
              <a:t>Paylaşım toplantıları</a:t>
            </a:r>
          </a:p>
          <a:p>
            <a:pPr lvl="4"/>
            <a:r>
              <a:rPr lang="tr-TR" sz="1600" dirty="0" smtClean="0"/>
              <a:t>Verimli toplantı yönetimi</a:t>
            </a:r>
          </a:p>
          <a:p>
            <a:pPr lvl="5"/>
            <a:r>
              <a:rPr lang="tr-TR" sz="1600" dirty="0" smtClean="0"/>
              <a:t>Bilgilendirme-Tartışma-Sonuç/Karar-Eylem</a:t>
            </a:r>
          </a:p>
        </p:txBody>
      </p:sp>
    </p:spTree>
    <p:extLst>
      <p:ext uri="{BB962C8B-B14F-4D97-AF65-F5344CB8AC3E}">
        <p14:creationId xmlns:p14="http://schemas.microsoft.com/office/powerpoint/2010/main" val="370230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30290"/>
            <a:ext cx="7772400" cy="1143000"/>
          </a:xfrm>
        </p:spPr>
        <p:txBody>
          <a:bodyPr/>
          <a:lstStyle/>
          <a:p>
            <a:r>
              <a:rPr lang="tr-TR" dirty="0" smtClean="0"/>
              <a:t>Projenin yürütülmesi: risk Yönetimi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44016" y="980728"/>
            <a:ext cx="7772400" cy="489654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Risk analizi</a:t>
            </a:r>
          </a:p>
          <a:p>
            <a:r>
              <a:rPr lang="tr-TR" dirty="0" smtClean="0"/>
              <a:t>Risklerin izlenmesi	</a:t>
            </a:r>
          </a:p>
          <a:p>
            <a:pPr lvl="1"/>
            <a:r>
              <a:rPr lang="tr-TR" dirty="0" smtClean="0"/>
              <a:t>Risk önleme denetimleri</a:t>
            </a:r>
          </a:p>
          <a:p>
            <a:pPr lvl="1"/>
            <a:r>
              <a:rPr lang="tr-TR" dirty="0" smtClean="0"/>
              <a:t>Periyodik olarak riskleri </a:t>
            </a:r>
            <a:br>
              <a:rPr lang="tr-TR" dirty="0" smtClean="0"/>
            </a:br>
            <a:r>
              <a:rPr lang="tr-TR" dirty="0" smtClean="0"/>
              <a:t>gözden geçirme</a:t>
            </a:r>
          </a:p>
          <a:p>
            <a:pPr lvl="1"/>
            <a:r>
              <a:rPr lang="tr-TR" dirty="0" smtClean="0"/>
              <a:t>Kazanılmış değer analizi</a:t>
            </a:r>
          </a:p>
          <a:p>
            <a:pPr lvl="1"/>
            <a:r>
              <a:rPr lang="tr-TR" dirty="0" smtClean="0"/>
              <a:t>Teknik performans ölçümleri</a:t>
            </a:r>
          </a:p>
          <a:p>
            <a:pPr lvl="1"/>
            <a:r>
              <a:rPr lang="tr-TR" dirty="0" smtClean="0"/>
              <a:t>İlave risk önlemi planları</a:t>
            </a:r>
          </a:p>
          <a:p>
            <a:pPr lvl="1"/>
            <a:r>
              <a:rPr lang="tr-TR" dirty="0" smtClean="0"/>
              <a:t>«</a:t>
            </a:r>
            <a:r>
              <a:rPr lang="tr-TR" dirty="0" err="1" smtClean="0"/>
              <a:t>Work-around</a:t>
            </a:r>
            <a:r>
              <a:rPr lang="tr-TR" dirty="0" smtClean="0"/>
              <a:t>» planları</a:t>
            </a:r>
          </a:p>
          <a:p>
            <a:pPr lvl="1"/>
            <a:r>
              <a:rPr lang="tr-TR" dirty="0" smtClean="0"/>
              <a:t>Risk önleme planının güncellenmesi</a:t>
            </a:r>
          </a:p>
          <a:p>
            <a:pPr lvl="1"/>
            <a:r>
              <a:rPr lang="tr-TR" dirty="0" smtClean="0"/>
              <a:t>Risk </a:t>
            </a:r>
            <a:r>
              <a:rPr lang="tr-TR" dirty="0" err="1" smtClean="0"/>
              <a:t>veritabanı</a:t>
            </a:r>
            <a:endParaRPr lang="tr-TR" dirty="0" smtClean="0"/>
          </a:p>
          <a:p>
            <a:pPr lvl="1"/>
            <a:r>
              <a:rPr lang="tr-TR" dirty="0" smtClean="0"/>
              <a:t>Risk tanımlama kontrol listesi</a:t>
            </a:r>
          </a:p>
          <a:p>
            <a:r>
              <a:rPr lang="tr-TR" dirty="0" smtClean="0"/>
              <a:t>Riskleri önleme</a:t>
            </a:r>
          </a:p>
          <a:p>
            <a:pPr lvl="1"/>
            <a:r>
              <a:rPr lang="tr-TR" dirty="0" smtClean="0"/>
              <a:t>Önleme çalışmaları: plan üzerinde</a:t>
            </a:r>
          </a:p>
          <a:p>
            <a:pPr lvl="1"/>
            <a:r>
              <a:rPr lang="tr-TR" dirty="0" smtClean="0"/>
              <a:t>Sorunluluğu aktarma</a:t>
            </a:r>
          </a:p>
          <a:p>
            <a:pPr lvl="1"/>
            <a:r>
              <a:rPr lang="tr-TR" dirty="0" smtClean="0"/>
              <a:t>Azaltma : olasılık ve/veya etkiyi azaltma</a:t>
            </a:r>
          </a:p>
          <a:p>
            <a:pPr lvl="1"/>
            <a:r>
              <a:rPr lang="tr-TR" dirty="0" smtClean="0"/>
              <a:t>Kabullenme</a:t>
            </a:r>
          </a:p>
          <a:p>
            <a:pPr lvl="2"/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071" y="1268760"/>
            <a:ext cx="477618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3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Projenin yürütülmesi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Tedarik Yönetimi</a:t>
            </a:r>
          </a:p>
          <a:p>
            <a:pPr lvl="1"/>
            <a:r>
              <a:rPr lang="tr-TR" sz="2000" dirty="0" smtClean="0"/>
              <a:t>Planlamada</a:t>
            </a:r>
          </a:p>
          <a:p>
            <a:pPr lvl="2"/>
            <a:r>
              <a:rPr lang="tr-TR" sz="1800" dirty="0" smtClean="0"/>
              <a:t>Yap veya al analizi</a:t>
            </a:r>
          </a:p>
          <a:p>
            <a:pPr lvl="2"/>
            <a:r>
              <a:rPr lang="tr-TR" sz="1800" dirty="0" smtClean="0"/>
              <a:t>Uzman değerlendirmesi</a:t>
            </a:r>
          </a:p>
          <a:p>
            <a:pPr lvl="2"/>
            <a:r>
              <a:rPr lang="tr-TR" sz="1800" dirty="0" smtClean="0"/>
              <a:t>Sözleşme tipi seçimi</a:t>
            </a:r>
          </a:p>
          <a:p>
            <a:pPr lvl="1"/>
            <a:r>
              <a:rPr lang="tr-TR" sz="2000" dirty="0" smtClean="0"/>
              <a:t>İzleme ve kontrol</a:t>
            </a:r>
          </a:p>
          <a:p>
            <a:pPr marL="468630" lvl="1" indent="0">
              <a:buNone/>
            </a:pPr>
            <a:endParaRPr lang="tr-TR" sz="2000" dirty="0" smtClean="0"/>
          </a:p>
          <a:p>
            <a:pPr lvl="1"/>
            <a:endParaRPr lang="tr-TR" sz="20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tr-TR" sz="2800" dirty="0" smtClean="0"/>
              <a:t>Kalite Yönetimi</a:t>
            </a:r>
          </a:p>
          <a:p>
            <a:pPr lvl="1"/>
            <a:r>
              <a:rPr lang="tr-TR" sz="2000" dirty="0" smtClean="0"/>
              <a:t>İhtiyacın net belirlenmesi</a:t>
            </a:r>
          </a:p>
          <a:p>
            <a:pPr lvl="1"/>
            <a:r>
              <a:rPr lang="tr-TR" sz="2000" dirty="0" smtClean="0"/>
              <a:t>Kapsamın doğrulanması</a:t>
            </a:r>
          </a:p>
          <a:p>
            <a:pPr lvl="1"/>
            <a:r>
              <a:rPr lang="tr-TR" sz="2000" dirty="0" smtClean="0"/>
              <a:t>Kalite güvencesi ve kontrolü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847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149</TotalTime>
  <Words>417</Words>
  <Application>Microsoft Office PowerPoint</Application>
  <PresentationFormat>Ekran Gösterisi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Urban Pop</vt:lpstr>
      <vt:lpstr>Projenin Yürütülmesi ve KAPANIŞ</vt:lpstr>
      <vt:lpstr>PowerPoint Sunusu</vt:lpstr>
      <vt:lpstr>Projenin yürütülmesi</vt:lpstr>
      <vt:lpstr>Maliyet yönetimi: Kazanılmış değer analizi (Earned Value analysis)</vt:lpstr>
      <vt:lpstr>Kazanılmış değer analizi</vt:lpstr>
      <vt:lpstr>Kazanılmış değer analizi</vt:lpstr>
      <vt:lpstr>Projenin yürütülmesi</vt:lpstr>
      <vt:lpstr>Projenin yürütülmesi: risk Yönetimi</vt:lpstr>
      <vt:lpstr>Projenin yürütülmesi</vt:lpstr>
      <vt:lpstr>Projenin kapatIlmasI ve değerlendirme</vt:lpstr>
    </vt:vector>
  </TitlesOfParts>
  <Company>Bahçeşehir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Projenin Yürütülmesi</dc:title>
  <dc:creator>sirin.karadeniz</dc:creator>
  <cp:lastModifiedBy>sirin.karadeniz</cp:lastModifiedBy>
  <cp:revision>28</cp:revision>
  <cp:lastPrinted>2013-02-27T12:19:05Z</cp:lastPrinted>
  <dcterms:created xsi:type="dcterms:W3CDTF">2013-02-27T09:21:48Z</dcterms:created>
  <dcterms:modified xsi:type="dcterms:W3CDTF">2013-02-27T12:19:50Z</dcterms:modified>
</cp:coreProperties>
</file>